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3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Arimo Bold" charset="1" panose="020B0704020202020204"/>
      <p:regular r:id="rId16"/>
    </p:embeddedFont>
    <p:embeddedFont>
      <p:font typeface="Arimo" charset="1" panose="020B06040202020202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notesMasters/notesMaster1.xml" Type="http://schemas.openxmlformats.org/officeDocument/2006/relationships/notesMaster"/><Relationship Id="rId14" Target="theme/theme2.xml" Type="http://schemas.openxmlformats.org/officeDocument/2006/relationships/theme"/><Relationship Id="rId15" Target="notesSlides/notesSlide1.xml" Type="http://schemas.openxmlformats.org/officeDocument/2006/relationships/notes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notesSlides/notesSlide2.xml" Type="http://schemas.openxmlformats.org/officeDocument/2006/relationships/notesSlide"/><Relationship Id="rId19" Target="notesSlides/notesSlide3.xml" Type="http://schemas.openxmlformats.org/officeDocument/2006/relationships/notesSlide"/><Relationship Id="rId2" Target="presProps.xml" Type="http://schemas.openxmlformats.org/officeDocument/2006/relationships/presProps"/><Relationship Id="rId20" Target="notesSlides/notesSlide4.xml" Type="http://schemas.openxmlformats.org/officeDocument/2006/relationships/notesSlide"/><Relationship Id="rId21" Target="notesSlides/notesSlide5.xml" Type="http://schemas.openxmlformats.org/officeDocument/2006/relationships/notesSlide"/><Relationship Id="rId22" Target="notesSlides/notesSlide6.xml" Type="http://schemas.openxmlformats.org/officeDocument/2006/relationships/notesSlide"/><Relationship Id="rId23" Target="notesSlides/notesSlide7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5.png" Type="http://schemas.openxmlformats.org/officeDocument/2006/relationships/image"/><Relationship Id="rId6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8" y="876148"/>
            <a:ext cx="9445523" cy="7144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Advanced Hybrid Recommendation Architectures: From Latent Space to Deployment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8" y="8341519"/>
            <a:ext cx="9445523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This presentation summarizes an M2 Data Analytics for Business project. Combined Score: 24.18%.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640841" y="1831772"/>
            <a:ext cx="9864328" cy="2144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Architectural Foundation — The 3‑Layer Hybrid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636078" y="4235948"/>
            <a:ext cx="4853435" cy="2240309"/>
            <a:chOff x="0" y="0"/>
            <a:chExt cx="6471247" cy="298707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6458458" cy="2974340"/>
            </a:xfrm>
            <a:custGeom>
              <a:avLst/>
              <a:gdLst/>
              <a:ahLst/>
              <a:cxnLst/>
              <a:rect r="r" b="b" t="t" l="l"/>
              <a:pathLst>
                <a:path h="2974340" w="6458458">
                  <a:moveTo>
                    <a:pt x="0" y="125222"/>
                  </a:moveTo>
                  <a:cubicBezTo>
                    <a:pt x="0" y="56134"/>
                    <a:pt x="56261" y="0"/>
                    <a:pt x="125476" y="0"/>
                  </a:cubicBezTo>
                  <a:lnTo>
                    <a:pt x="6332982" y="0"/>
                  </a:lnTo>
                  <a:cubicBezTo>
                    <a:pt x="6402324" y="0"/>
                    <a:pt x="6458458" y="56134"/>
                    <a:pt x="6458458" y="125222"/>
                  </a:cubicBezTo>
                  <a:lnTo>
                    <a:pt x="6458458" y="2849118"/>
                  </a:lnTo>
                  <a:cubicBezTo>
                    <a:pt x="6458458" y="2918333"/>
                    <a:pt x="6402197" y="2974340"/>
                    <a:pt x="6332982" y="2974340"/>
                  </a:cubicBezTo>
                  <a:lnTo>
                    <a:pt x="125476" y="2974340"/>
                  </a:lnTo>
                  <a:cubicBezTo>
                    <a:pt x="56134" y="2974340"/>
                    <a:pt x="0" y="2918206"/>
                    <a:pt x="0" y="2849118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471158" cy="2987040"/>
            </a:xfrm>
            <a:custGeom>
              <a:avLst/>
              <a:gdLst/>
              <a:ahLst/>
              <a:cxnLst/>
              <a:rect r="r" b="b" t="t" l="l"/>
              <a:pathLst>
                <a:path h="2987040" w="6471158">
                  <a:moveTo>
                    <a:pt x="0" y="131572"/>
                  </a:moveTo>
                  <a:cubicBezTo>
                    <a:pt x="0" y="58928"/>
                    <a:pt x="59055" y="0"/>
                    <a:pt x="131826" y="0"/>
                  </a:cubicBezTo>
                  <a:lnTo>
                    <a:pt x="6339332" y="0"/>
                  </a:lnTo>
                  <a:lnTo>
                    <a:pt x="6339332" y="6350"/>
                  </a:lnTo>
                  <a:lnTo>
                    <a:pt x="6339332" y="0"/>
                  </a:lnTo>
                  <a:cubicBezTo>
                    <a:pt x="6412103" y="0"/>
                    <a:pt x="6471158" y="58928"/>
                    <a:pt x="6471158" y="131572"/>
                  </a:cubicBezTo>
                  <a:lnTo>
                    <a:pt x="6464808" y="131572"/>
                  </a:lnTo>
                  <a:lnTo>
                    <a:pt x="6471158" y="131572"/>
                  </a:lnTo>
                  <a:lnTo>
                    <a:pt x="6471158" y="2855468"/>
                  </a:lnTo>
                  <a:lnTo>
                    <a:pt x="6464808" y="2855468"/>
                  </a:lnTo>
                  <a:lnTo>
                    <a:pt x="6471158" y="2855468"/>
                  </a:lnTo>
                  <a:cubicBezTo>
                    <a:pt x="6471158" y="2928112"/>
                    <a:pt x="6412103" y="2987040"/>
                    <a:pt x="6339332" y="2987040"/>
                  </a:cubicBezTo>
                  <a:lnTo>
                    <a:pt x="6339332" y="2980690"/>
                  </a:lnTo>
                  <a:lnTo>
                    <a:pt x="6339332" y="2987040"/>
                  </a:lnTo>
                  <a:lnTo>
                    <a:pt x="131826" y="2987040"/>
                  </a:lnTo>
                  <a:lnTo>
                    <a:pt x="131826" y="2980690"/>
                  </a:lnTo>
                  <a:lnTo>
                    <a:pt x="131826" y="2987040"/>
                  </a:lnTo>
                  <a:cubicBezTo>
                    <a:pt x="59055" y="2987040"/>
                    <a:pt x="0" y="2928112"/>
                    <a:pt x="0" y="2855468"/>
                  </a:cubicBezTo>
                  <a:lnTo>
                    <a:pt x="0" y="131572"/>
                  </a:lnTo>
                  <a:lnTo>
                    <a:pt x="6350" y="131572"/>
                  </a:lnTo>
                  <a:lnTo>
                    <a:pt x="0" y="131572"/>
                  </a:lnTo>
                  <a:moveTo>
                    <a:pt x="12700" y="131572"/>
                  </a:moveTo>
                  <a:lnTo>
                    <a:pt x="12700" y="2855468"/>
                  </a:lnTo>
                  <a:lnTo>
                    <a:pt x="6350" y="2855468"/>
                  </a:lnTo>
                  <a:lnTo>
                    <a:pt x="12700" y="2855468"/>
                  </a:lnTo>
                  <a:cubicBezTo>
                    <a:pt x="12700" y="2921127"/>
                    <a:pt x="66040" y="2974340"/>
                    <a:pt x="131826" y="2974340"/>
                  </a:cubicBezTo>
                  <a:lnTo>
                    <a:pt x="6339332" y="2974340"/>
                  </a:lnTo>
                  <a:cubicBezTo>
                    <a:pt x="6405118" y="2974340"/>
                    <a:pt x="6458458" y="2921127"/>
                    <a:pt x="6458458" y="2855468"/>
                  </a:cubicBezTo>
                  <a:lnTo>
                    <a:pt x="6458458" y="131572"/>
                  </a:lnTo>
                  <a:cubicBezTo>
                    <a:pt x="6458458" y="65913"/>
                    <a:pt x="6405118" y="12700"/>
                    <a:pt x="6339332" y="12700"/>
                  </a:cubicBezTo>
                  <a:lnTo>
                    <a:pt x="131826" y="12700"/>
                  </a:lnTo>
                  <a:lnTo>
                    <a:pt x="131826" y="6350"/>
                  </a:lnTo>
                  <a:lnTo>
                    <a:pt x="131826" y="12700"/>
                  </a:lnTo>
                  <a:cubicBezTo>
                    <a:pt x="66040" y="12700"/>
                    <a:pt x="12700" y="65913"/>
                    <a:pt x="12700" y="131572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7873898" y="4445203"/>
            <a:ext cx="4377776" cy="727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Layer 1 — User Centering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873898" y="5221338"/>
            <a:ext cx="4377776" cy="69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Normalizes rating distributions per user to remove personal bias before scoring.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2656344" y="4235948"/>
            <a:ext cx="4853578" cy="2240309"/>
            <a:chOff x="0" y="0"/>
            <a:chExt cx="6471437" cy="298707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50" y="6350"/>
              <a:ext cx="6458712" cy="2974340"/>
            </a:xfrm>
            <a:custGeom>
              <a:avLst/>
              <a:gdLst/>
              <a:ahLst/>
              <a:cxnLst/>
              <a:rect r="r" b="b" t="t" l="l"/>
              <a:pathLst>
                <a:path h="2974340" w="6458712">
                  <a:moveTo>
                    <a:pt x="0" y="125222"/>
                  </a:moveTo>
                  <a:cubicBezTo>
                    <a:pt x="0" y="56134"/>
                    <a:pt x="56261" y="0"/>
                    <a:pt x="125476" y="0"/>
                  </a:cubicBezTo>
                  <a:lnTo>
                    <a:pt x="6333236" y="0"/>
                  </a:lnTo>
                  <a:cubicBezTo>
                    <a:pt x="6402578" y="0"/>
                    <a:pt x="6458712" y="56134"/>
                    <a:pt x="6458712" y="125222"/>
                  </a:cubicBezTo>
                  <a:lnTo>
                    <a:pt x="6458712" y="2849118"/>
                  </a:lnTo>
                  <a:cubicBezTo>
                    <a:pt x="6458712" y="2918333"/>
                    <a:pt x="6402451" y="2974340"/>
                    <a:pt x="6333236" y="2974340"/>
                  </a:cubicBezTo>
                  <a:lnTo>
                    <a:pt x="125476" y="2974340"/>
                  </a:lnTo>
                  <a:cubicBezTo>
                    <a:pt x="56134" y="2974340"/>
                    <a:pt x="0" y="2918206"/>
                    <a:pt x="0" y="2849118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471412" cy="2987040"/>
            </a:xfrm>
            <a:custGeom>
              <a:avLst/>
              <a:gdLst/>
              <a:ahLst/>
              <a:cxnLst/>
              <a:rect r="r" b="b" t="t" l="l"/>
              <a:pathLst>
                <a:path h="2987040" w="6471412">
                  <a:moveTo>
                    <a:pt x="0" y="131572"/>
                  </a:moveTo>
                  <a:cubicBezTo>
                    <a:pt x="0" y="58928"/>
                    <a:pt x="59055" y="0"/>
                    <a:pt x="131826" y="0"/>
                  </a:cubicBezTo>
                  <a:lnTo>
                    <a:pt x="6339586" y="0"/>
                  </a:lnTo>
                  <a:lnTo>
                    <a:pt x="6339586" y="6350"/>
                  </a:lnTo>
                  <a:lnTo>
                    <a:pt x="6339586" y="0"/>
                  </a:lnTo>
                  <a:cubicBezTo>
                    <a:pt x="6412357" y="0"/>
                    <a:pt x="6471412" y="58928"/>
                    <a:pt x="6471412" y="131572"/>
                  </a:cubicBezTo>
                  <a:lnTo>
                    <a:pt x="6465062" y="131572"/>
                  </a:lnTo>
                  <a:lnTo>
                    <a:pt x="6471412" y="131572"/>
                  </a:lnTo>
                  <a:lnTo>
                    <a:pt x="6471412" y="2855468"/>
                  </a:lnTo>
                  <a:lnTo>
                    <a:pt x="6465062" y="2855468"/>
                  </a:lnTo>
                  <a:lnTo>
                    <a:pt x="6471412" y="2855468"/>
                  </a:lnTo>
                  <a:cubicBezTo>
                    <a:pt x="6471412" y="2928112"/>
                    <a:pt x="6412357" y="2987040"/>
                    <a:pt x="6339586" y="2987040"/>
                  </a:cubicBezTo>
                  <a:lnTo>
                    <a:pt x="6339586" y="2980690"/>
                  </a:lnTo>
                  <a:lnTo>
                    <a:pt x="6339586" y="2987040"/>
                  </a:lnTo>
                  <a:lnTo>
                    <a:pt x="131826" y="2987040"/>
                  </a:lnTo>
                  <a:lnTo>
                    <a:pt x="131826" y="2980690"/>
                  </a:lnTo>
                  <a:lnTo>
                    <a:pt x="131826" y="2987040"/>
                  </a:lnTo>
                  <a:cubicBezTo>
                    <a:pt x="59055" y="2987040"/>
                    <a:pt x="0" y="2928112"/>
                    <a:pt x="0" y="2855468"/>
                  </a:cubicBezTo>
                  <a:lnTo>
                    <a:pt x="0" y="131572"/>
                  </a:lnTo>
                  <a:lnTo>
                    <a:pt x="6350" y="131572"/>
                  </a:lnTo>
                  <a:lnTo>
                    <a:pt x="0" y="131572"/>
                  </a:lnTo>
                  <a:moveTo>
                    <a:pt x="12700" y="131572"/>
                  </a:moveTo>
                  <a:lnTo>
                    <a:pt x="12700" y="2855468"/>
                  </a:lnTo>
                  <a:lnTo>
                    <a:pt x="6350" y="2855468"/>
                  </a:lnTo>
                  <a:lnTo>
                    <a:pt x="12700" y="2855468"/>
                  </a:lnTo>
                  <a:cubicBezTo>
                    <a:pt x="12700" y="2921127"/>
                    <a:pt x="66040" y="2974340"/>
                    <a:pt x="131826" y="2974340"/>
                  </a:cubicBezTo>
                  <a:lnTo>
                    <a:pt x="6339586" y="2974340"/>
                  </a:lnTo>
                  <a:cubicBezTo>
                    <a:pt x="6405372" y="2974340"/>
                    <a:pt x="6458712" y="2921127"/>
                    <a:pt x="6458712" y="2855468"/>
                  </a:cubicBezTo>
                  <a:lnTo>
                    <a:pt x="6458712" y="131572"/>
                  </a:lnTo>
                  <a:cubicBezTo>
                    <a:pt x="6458712" y="65913"/>
                    <a:pt x="6405372" y="12700"/>
                    <a:pt x="6339586" y="12700"/>
                  </a:cubicBezTo>
                  <a:lnTo>
                    <a:pt x="131826" y="12700"/>
                  </a:lnTo>
                  <a:lnTo>
                    <a:pt x="131826" y="6350"/>
                  </a:lnTo>
                  <a:lnTo>
                    <a:pt x="131826" y="12700"/>
                  </a:lnTo>
                  <a:cubicBezTo>
                    <a:pt x="66040" y="12700"/>
                    <a:pt x="12700" y="65913"/>
                    <a:pt x="12700" y="131572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894173" y="4445203"/>
            <a:ext cx="4377928" cy="727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Layer 2 — Latent Factor Engine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894173" y="5221338"/>
            <a:ext cx="4377928" cy="1017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Truncated SVD mapping 60 latent factors to reveal hidden relations between tastes and movie features.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7636078" y="6643097"/>
            <a:ext cx="9873853" cy="1250899"/>
            <a:chOff x="0" y="0"/>
            <a:chExt cx="13165138" cy="166786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13152501" cy="1655064"/>
            </a:xfrm>
            <a:custGeom>
              <a:avLst/>
              <a:gdLst/>
              <a:ahLst/>
              <a:cxnLst/>
              <a:rect r="r" b="b" t="t" l="l"/>
              <a:pathLst>
                <a:path h="1655064" w="13152501">
                  <a:moveTo>
                    <a:pt x="0" y="125222"/>
                  </a:moveTo>
                  <a:cubicBezTo>
                    <a:pt x="0" y="56134"/>
                    <a:pt x="56515" y="0"/>
                    <a:pt x="126111" y="0"/>
                  </a:cubicBezTo>
                  <a:lnTo>
                    <a:pt x="13026389" y="0"/>
                  </a:lnTo>
                  <a:cubicBezTo>
                    <a:pt x="13095985" y="0"/>
                    <a:pt x="13152501" y="56134"/>
                    <a:pt x="13152501" y="125222"/>
                  </a:cubicBezTo>
                  <a:lnTo>
                    <a:pt x="13152501" y="1529842"/>
                  </a:lnTo>
                  <a:cubicBezTo>
                    <a:pt x="13152501" y="1599057"/>
                    <a:pt x="13095985" y="1655064"/>
                    <a:pt x="13026389" y="1655064"/>
                  </a:cubicBezTo>
                  <a:lnTo>
                    <a:pt x="126111" y="1655064"/>
                  </a:lnTo>
                  <a:cubicBezTo>
                    <a:pt x="56515" y="1655064"/>
                    <a:pt x="0" y="1598930"/>
                    <a:pt x="0" y="1529842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3165201" cy="1667764"/>
            </a:xfrm>
            <a:custGeom>
              <a:avLst/>
              <a:gdLst/>
              <a:ahLst/>
              <a:cxnLst/>
              <a:rect r="r" b="b" t="t" l="l"/>
              <a:pathLst>
                <a:path h="1667764" w="13165201">
                  <a:moveTo>
                    <a:pt x="0" y="131572"/>
                  </a:moveTo>
                  <a:cubicBezTo>
                    <a:pt x="0" y="58928"/>
                    <a:pt x="59309" y="0"/>
                    <a:pt x="132461" y="0"/>
                  </a:cubicBezTo>
                  <a:lnTo>
                    <a:pt x="13032739" y="0"/>
                  </a:lnTo>
                  <a:lnTo>
                    <a:pt x="13032739" y="6350"/>
                  </a:lnTo>
                  <a:lnTo>
                    <a:pt x="13032739" y="0"/>
                  </a:lnTo>
                  <a:cubicBezTo>
                    <a:pt x="13105892" y="0"/>
                    <a:pt x="13165201" y="58928"/>
                    <a:pt x="13165201" y="131572"/>
                  </a:cubicBezTo>
                  <a:lnTo>
                    <a:pt x="13158851" y="131572"/>
                  </a:lnTo>
                  <a:lnTo>
                    <a:pt x="13165201" y="131572"/>
                  </a:lnTo>
                  <a:lnTo>
                    <a:pt x="13165201" y="1536192"/>
                  </a:lnTo>
                  <a:lnTo>
                    <a:pt x="13158851" y="1536192"/>
                  </a:lnTo>
                  <a:lnTo>
                    <a:pt x="13165201" y="1536192"/>
                  </a:lnTo>
                  <a:cubicBezTo>
                    <a:pt x="13165201" y="1608963"/>
                    <a:pt x="13105892" y="1667764"/>
                    <a:pt x="13032739" y="1667764"/>
                  </a:cubicBezTo>
                  <a:lnTo>
                    <a:pt x="13032739" y="1661414"/>
                  </a:lnTo>
                  <a:lnTo>
                    <a:pt x="13032739" y="1667764"/>
                  </a:lnTo>
                  <a:lnTo>
                    <a:pt x="132461" y="1667764"/>
                  </a:lnTo>
                  <a:lnTo>
                    <a:pt x="132461" y="1661414"/>
                  </a:lnTo>
                  <a:lnTo>
                    <a:pt x="132461" y="1667764"/>
                  </a:lnTo>
                  <a:cubicBezTo>
                    <a:pt x="59309" y="1667891"/>
                    <a:pt x="0" y="1608963"/>
                    <a:pt x="0" y="1536192"/>
                  </a:cubicBezTo>
                  <a:lnTo>
                    <a:pt x="0" y="131572"/>
                  </a:lnTo>
                  <a:lnTo>
                    <a:pt x="6350" y="131572"/>
                  </a:lnTo>
                  <a:lnTo>
                    <a:pt x="0" y="131572"/>
                  </a:lnTo>
                  <a:moveTo>
                    <a:pt x="12700" y="131572"/>
                  </a:moveTo>
                  <a:lnTo>
                    <a:pt x="12700" y="1536192"/>
                  </a:lnTo>
                  <a:lnTo>
                    <a:pt x="6350" y="1536192"/>
                  </a:lnTo>
                  <a:lnTo>
                    <a:pt x="12700" y="1536192"/>
                  </a:lnTo>
                  <a:cubicBezTo>
                    <a:pt x="12700" y="1601851"/>
                    <a:pt x="66294" y="1655064"/>
                    <a:pt x="132461" y="1655064"/>
                  </a:cubicBezTo>
                  <a:lnTo>
                    <a:pt x="13032739" y="1655064"/>
                  </a:lnTo>
                  <a:cubicBezTo>
                    <a:pt x="13098906" y="1655064"/>
                    <a:pt x="13152501" y="1601724"/>
                    <a:pt x="13152501" y="1536192"/>
                  </a:cubicBezTo>
                  <a:lnTo>
                    <a:pt x="13152501" y="131572"/>
                  </a:lnTo>
                  <a:cubicBezTo>
                    <a:pt x="13152501" y="65913"/>
                    <a:pt x="13098906" y="12700"/>
                    <a:pt x="13032739" y="12700"/>
                  </a:cubicBezTo>
                  <a:lnTo>
                    <a:pt x="132461" y="12700"/>
                  </a:lnTo>
                  <a:lnTo>
                    <a:pt x="132461" y="6350"/>
                  </a:lnTo>
                  <a:lnTo>
                    <a:pt x="132461" y="12700"/>
                  </a:lnTo>
                  <a:cubicBezTo>
                    <a:pt x="66294" y="12700"/>
                    <a:pt x="12700" y="66040"/>
                    <a:pt x="12700" y="131572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7873898" y="6852342"/>
            <a:ext cx="5772598" cy="378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Layer 3 — Diversity Penalty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873898" y="7279034"/>
            <a:ext cx="9398203" cy="32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Applies a 0.11 diversity penalty to final rankings to increase catalog coverage and novelty.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640841" y="8030470"/>
            <a:ext cx="9864328" cy="377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750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Simultaneous scoring combines the three layers to produce balanced, diverse recommendations.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963636" y="555869"/>
            <a:ext cx="14360576" cy="1338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62"/>
              </a:lnSpc>
            </a:pPr>
            <a:r>
              <a:rPr lang="en-US" sz="4062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Deep-Dive: The Latent Factor Engine (SVD)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963636" y="2200275"/>
            <a:ext cx="14360576" cy="6743852"/>
            <a:chOff x="0" y="0"/>
            <a:chExt cx="19147434" cy="8991803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19147410" cy="8991854"/>
            </a:xfrm>
            <a:custGeom>
              <a:avLst/>
              <a:gdLst/>
              <a:ahLst/>
              <a:cxnLst/>
              <a:rect r="r" b="b" t="t" l="l"/>
              <a:pathLst>
                <a:path h="8991854" w="19147410">
                  <a:moveTo>
                    <a:pt x="0" y="0"/>
                  </a:moveTo>
                  <a:lnTo>
                    <a:pt x="19147410" y="0"/>
                  </a:lnTo>
                  <a:lnTo>
                    <a:pt x="19147410" y="8991854"/>
                  </a:lnTo>
                  <a:lnTo>
                    <a:pt x="0" y="89918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2" t="0" r="-12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2302926" y="7054215"/>
            <a:ext cx="3865159" cy="806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62"/>
              </a:lnSpc>
            </a:pPr>
            <a:r>
              <a:rPr lang="en-US" sz="243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User-Item Matrix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02926" y="7973035"/>
            <a:ext cx="3865159" cy="273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5"/>
              </a:lnSpc>
            </a:pPr>
            <a:r>
              <a:rPr lang="en-US" sz="193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Sparse interactions matrix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217689" y="5954887"/>
            <a:ext cx="3767128" cy="806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Decompose into 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217689" y="6873707"/>
            <a:ext cx="3767128" cy="273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93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User latent preferences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02707" y="4953581"/>
            <a:ext cx="3865159" cy="806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62"/>
              </a:lnSpc>
            </a:pPr>
            <a:r>
              <a:rPr lang="en-US" sz="243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Decompose into Vᵀ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302707" y="5872401"/>
            <a:ext cx="3865159" cy="273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5"/>
              </a:lnSpc>
            </a:pPr>
            <a:r>
              <a:rPr lang="en-US" sz="193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Item latent features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217689" y="3770233"/>
            <a:ext cx="3767128" cy="806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60 Latent Components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217689" y="4689053"/>
            <a:ext cx="3767128" cy="273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93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Optimize factors with float32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02926" y="2852957"/>
            <a:ext cx="3865159" cy="806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62"/>
              </a:lnSpc>
            </a:pPr>
            <a:r>
              <a:rPr lang="en-US" sz="243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Reconstruct &amp; Minimize Error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302926" y="3771776"/>
            <a:ext cx="3865159" cy="273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5"/>
              </a:lnSpc>
            </a:pPr>
            <a:r>
              <a:rPr lang="en-US" sz="193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Rebuild matrix and reduce loss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63636" y="9068248"/>
            <a:ext cx="14360576" cy="624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625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Matrix Factorization decomposes the sparse User-Item matrix into U and V^T. We optimize 60 latent components to capture complex genre intersections while controlling overfitting. Use float32 precision to reduce memory footprint for limited-RAM high-performance processing.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5" y="9686925"/>
            <a:ext cx="2153260" cy="514350"/>
            <a:chOff x="0" y="0"/>
            <a:chExt cx="2871013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51580" y="1965427"/>
            <a:ext cx="9926841" cy="1389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0"/>
              </a:lnSpc>
            </a:pPr>
            <a:r>
              <a:rPr lang="en-US" sz="418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Temporal Intelligence &amp; Recency Weights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746817" y="3594049"/>
            <a:ext cx="224133" cy="1297934"/>
            <a:chOff x="0" y="0"/>
            <a:chExt cx="298844" cy="173057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286131" cy="1717929"/>
            </a:xfrm>
            <a:custGeom>
              <a:avLst/>
              <a:gdLst/>
              <a:ahLst/>
              <a:cxnLst/>
              <a:rect r="r" b="b" t="t" l="l"/>
              <a:pathLst>
                <a:path h="1717929" w="286131">
                  <a:moveTo>
                    <a:pt x="0" y="124714"/>
                  </a:moveTo>
                  <a:cubicBezTo>
                    <a:pt x="0" y="55753"/>
                    <a:pt x="53848" y="0"/>
                    <a:pt x="120269" y="0"/>
                  </a:cubicBezTo>
                  <a:lnTo>
                    <a:pt x="165862" y="0"/>
                  </a:lnTo>
                  <a:cubicBezTo>
                    <a:pt x="232283" y="0"/>
                    <a:pt x="286131" y="55753"/>
                    <a:pt x="286131" y="124714"/>
                  </a:cubicBezTo>
                  <a:lnTo>
                    <a:pt x="286131" y="1593215"/>
                  </a:lnTo>
                  <a:cubicBezTo>
                    <a:pt x="286131" y="1662049"/>
                    <a:pt x="232283" y="1717929"/>
                    <a:pt x="165862" y="1717929"/>
                  </a:cubicBezTo>
                  <a:lnTo>
                    <a:pt x="120269" y="1717929"/>
                  </a:lnTo>
                  <a:cubicBezTo>
                    <a:pt x="53848" y="1717929"/>
                    <a:pt x="0" y="1662176"/>
                    <a:pt x="0" y="1593215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98831" cy="1730629"/>
            </a:xfrm>
            <a:custGeom>
              <a:avLst/>
              <a:gdLst/>
              <a:ahLst/>
              <a:cxnLst/>
              <a:rect r="r" b="b" t="t" l="l"/>
              <a:pathLst>
                <a:path h="1730629" w="298831">
                  <a:moveTo>
                    <a:pt x="0" y="131064"/>
                  </a:moveTo>
                  <a:cubicBezTo>
                    <a:pt x="0" y="58928"/>
                    <a:pt x="56515" y="0"/>
                    <a:pt x="126619" y="0"/>
                  </a:cubicBezTo>
                  <a:lnTo>
                    <a:pt x="172212" y="0"/>
                  </a:lnTo>
                  <a:lnTo>
                    <a:pt x="172212" y="6350"/>
                  </a:lnTo>
                  <a:lnTo>
                    <a:pt x="172212" y="0"/>
                  </a:lnTo>
                  <a:lnTo>
                    <a:pt x="172212" y="6350"/>
                  </a:lnTo>
                  <a:lnTo>
                    <a:pt x="172212" y="0"/>
                  </a:lnTo>
                  <a:cubicBezTo>
                    <a:pt x="242316" y="0"/>
                    <a:pt x="298831" y="58928"/>
                    <a:pt x="298831" y="131064"/>
                  </a:cubicBezTo>
                  <a:lnTo>
                    <a:pt x="298831" y="1599565"/>
                  </a:lnTo>
                  <a:lnTo>
                    <a:pt x="292481" y="1599565"/>
                  </a:lnTo>
                  <a:lnTo>
                    <a:pt x="298831" y="1599565"/>
                  </a:lnTo>
                  <a:cubicBezTo>
                    <a:pt x="298831" y="1671701"/>
                    <a:pt x="242316" y="1730629"/>
                    <a:pt x="172212" y="1730629"/>
                  </a:cubicBezTo>
                  <a:lnTo>
                    <a:pt x="172212" y="1724279"/>
                  </a:lnTo>
                  <a:lnTo>
                    <a:pt x="172212" y="1730629"/>
                  </a:lnTo>
                  <a:lnTo>
                    <a:pt x="126619" y="1730629"/>
                  </a:lnTo>
                  <a:lnTo>
                    <a:pt x="126619" y="1724279"/>
                  </a:lnTo>
                  <a:lnTo>
                    <a:pt x="126619" y="1730629"/>
                  </a:lnTo>
                  <a:cubicBezTo>
                    <a:pt x="56515" y="1730629"/>
                    <a:pt x="0" y="1671701"/>
                    <a:pt x="0" y="1599565"/>
                  </a:cubicBezTo>
                  <a:lnTo>
                    <a:pt x="0" y="131064"/>
                  </a:lnTo>
                  <a:lnTo>
                    <a:pt x="6350" y="131064"/>
                  </a:lnTo>
                  <a:lnTo>
                    <a:pt x="0" y="131064"/>
                  </a:lnTo>
                  <a:moveTo>
                    <a:pt x="12700" y="131064"/>
                  </a:moveTo>
                  <a:lnTo>
                    <a:pt x="12700" y="1599565"/>
                  </a:lnTo>
                  <a:lnTo>
                    <a:pt x="6350" y="1599565"/>
                  </a:lnTo>
                  <a:lnTo>
                    <a:pt x="12700" y="1599565"/>
                  </a:lnTo>
                  <a:cubicBezTo>
                    <a:pt x="12700" y="1665097"/>
                    <a:pt x="63881" y="1717929"/>
                    <a:pt x="126619" y="1717929"/>
                  </a:cubicBezTo>
                  <a:lnTo>
                    <a:pt x="172212" y="1717929"/>
                  </a:lnTo>
                  <a:cubicBezTo>
                    <a:pt x="234950" y="1717929"/>
                    <a:pt x="286131" y="1665224"/>
                    <a:pt x="286131" y="1599565"/>
                  </a:cubicBezTo>
                  <a:lnTo>
                    <a:pt x="286131" y="131064"/>
                  </a:lnTo>
                  <a:lnTo>
                    <a:pt x="292481" y="131064"/>
                  </a:lnTo>
                  <a:lnTo>
                    <a:pt x="286131" y="131064"/>
                  </a:lnTo>
                  <a:cubicBezTo>
                    <a:pt x="286131" y="65405"/>
                    <a:pt x="234950" y="12700"/>
                    <a:pt x="172212" y="12700"/>
                  </a:cubicBezTo>
                  <a:lnTo>
                    <a:pt x="126619" y="12700"/>
                  </a:lnTo>
                  <a:lnTo>
                    <a:pt x="126619" y="6350"/>
                  </a:lnTo>
                  <a:lnTo>
                    <a:pt x="126619" y="12700"/>
                  </a:lnTo>
                  <a:cubicBezTo>
                    <a:pt x="63881" y="12700"/>
                    <a:pt x="12700" y="65405"/>
                    <a:pt x="12700" y="131064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128712" y="3784844"/>
            <a:ext cx="6235903" cy="364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06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Exponential Decay (Half-Life)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28712" y="4198887"/>
            <a:ext cx="9549708" cy="349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6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Assigns higher weight to recent interactions via an exponential decay function.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068886" y="5044973"/>
            <a:ext cx="224133" cy="1297934"/>
            <a:chOff x="0" y="0"/>
            <a:chExt cx="298844" cy="173057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" y="6350"/>
              <a:ext cx="286131" cy="1717929"/>
            </a:xfrm>
            <a:custGeom>
              <a:avLst/>
              <a:gdLst/>
              <a:ahLst/>
              <a:cxnLst/>
              <a:rect r="r" b="b" t="t" l="l"/>
              <a:pathLst>
                <a:path h="1717929" w="286131">
                  <a:moveTo>
                    <a:pt x="0" y="124714"/>
                  </a:moveTo>
                  <a:cubicBezTo>
                    <a:pt x="0" y="55753"/>
                    <a:pt x="53848" y="0"/>
                    <a:pt x="120269" y="0"/>
                  </a:cubicBezTo>
                  <a:lnTo>
                    <a:pt x="165862" y="0"/>
                  </a:lnTo>
                  <a:cubicBezTo>
                    <a:pt x="232283" y="0"/>
                    <a:pt x="286131" y="55753"/>
                    <a:pt x="286131" y="124714"/>
                  </a:cubicBezTo>
                  <a:lnTo>
                    <a:pt x="286131" y="1593215"/>
                  </a:lnTo>
                  <a:cubicBezTo>
                    <a:pt x="286131" y="1662049"/>
                    <a:pt x="232283" y="1717929"/>
                    <a:pt x="165862" y="1717929"/>
                  </a:cubicBezTo>
                  <a:lnTo>
                    <a:pt x="120269" y="1717929"/>
                  </a:lnTo>
                  <a:cubicBezTo>
                    <a:pt x="53848" y="1717929"/>
                    <a:pt x="0" y="1662176"/>
                    <a:pt x="0" y="1593215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98831" cy="1730629"/>
            </a:xfrm>
            <a:custGeom>
              <a:avLst/>
              <a:gdLst/>
              <a:ahLst/>
              <a:cxnLst/>
              <a:rect r="r" b="b" t="t" l="l"/>
              <a:pathLst>
                <a:path h="1730629" w="298831">
                  <a:moveTo>
                    <a:pt x="0" y="131064"/>
                  </a:moveTo>
                  <a:cubicBezTo>
                    <a:pt x="0" y="58928"/>
                    <a:pt x="56515" y="0"/>
                    <a:pt x="126619" y="0"/>
                  </a:cubicBezTo>
                  <a:lnTo>
                    <a:pt x="172212" y="0"/>
                  </a:lnTo>
                  <a:lnTo>
                    <a:pt x="172212" y="6350"/>
                  </a:lnTo>
                  <a:lnTo>
                    <a:pt x="172212" y="0"/>
                  </a:lnTo>
                  <a:lnTo>
                    <a:pt x="172212" y="6350"/>
                  </a:lnTo>
                  <a:lnTo>
                    <a:pt x="172212" y="0"/>
                  </a:lnTo>
                  <a:cubicBezTo>
                    <a:pt x="242316" y="0"/>
                    <a:pt x="298831" y="58928"/>
                    <a:pt x="298831" y="131064"/>
                  </a:cubicBezTo>
                  <a:lnTo>
                    <a:pt x="298831" y="1599565"/>
                  </a:lnTo>
                  <a:lnTo>
                    <a:pt x="292481" y="1599565"/>
                  </a:lnTo>
                  <a:lnTo>
                    <a:pt x="298831" y="1599565"/>
                  </a:lnTo>
                  <a:cubicBezTo>
                    <a:pt x="298831" y="1671701"/>
                    <a:pt x="242316" y="1730629"/>
                    <a:pt x="172212" y="1730629"/>
                  </a:cubicBezTo>
                  <a:lnTo>
                    <a:pt x="172212" y="1724279"/>
                  </a:lnTo>
                  <a:lnTo>
                    <a:pt x="172212" y="1730629"/>
                  </a:lnTo>
                  <a:lnTo>
                    <a:pt x="126619" y="1730629"/>
                  </a:lnTo>
                  <a:lnTo>
                    <a:pt x="126619" y="1724279"/>
                  </a:lnTo>
                  <a:lnTo>
                    <a:pt x="126619" y="1730629"/>
                  </a:lnTo>
                  <a:cubicBezTo>
                    <a:pt x="56515" y="1730629"/>
                    <a:pt x="0" y="1671701"/>
                    <a:pt x="0" y="1599565"/>
                  </a:cubicBezTo>
                  <a:lnTo>
                    <a:pt x="0" y="131064"/>
                  </a:lnTo>
                  <a:lnTo>
                    <a:pt x="6350" y="131064"/>
                  </a:lnTo>
                  <a:lnTo>
                    <a:pt x="0" y="131064"/>
                  </a:lnTo>
                  <a:moveTo>
                    <a:pt x="12700" y="131064"/>
                  </a:moveTo>
                  <a:lnTo>
                    <a:pt x="12700" y="1599565"/>
                  </a:lnTo>
                  <a:lnTo>
                    <a:pt x="6350" y="1599565"/>
                  </a:lnTo>
                  <a:lnTo>
                    <a:pt x="12700" y="1599565"/>
                  </a:lnTo>
                  <a:cubicBezTo>
                    <a:pt x="12700" y="1665097"/>
                    <a:pt x="63881" y="1717929"/>
                    <a:pt x="126619" y="1717929"/>
                  </a:cubicBezTo>
                  <a:lnTo>
                    <a:pt x="172212" y="1717929"/>
                  </a:lnTo>
                  <a:cubicBezTo>
                    <a:pt x="234950" y="1717929"/>
                    <a:pt x="286131" y="1665224"/>
                    <a:pt x="286131" y="1599565"/>
                  </a:cubicBezTo>
                  <a:lnTo>
                    <a:pt x="286131" y="131064"/>
                  </a:lnTo>
                  <a:lnTo>
                    <a:pt x="292481" y="131064"/>
                  </a:lnTo>
                  <a:lnTo>
                    <a:pt x="286131" y="131064"/>
                  </a:lnTo>
                  <a:cubicBezTo>
                    <a:pt x="286131" y="65405"/>
                    <a:pt x="234950" y="12700"/>
                    <a:pt x="172212" y="12700"/>
                  </a:cubicBezTo>
                  <a:lnTo>
                    <a:pt x="126619" y="12700"/>
                  </a:lnTo>
                  <a:lnTo>
                    <a:pt x="126619" y="6350"/>
                  </a:lnTo>
                  <a:lnTo>
                    <a:pt x="126619" y="12700"/>
                  </a:lnTo>
                  <a:cubicBezTo>
                    <a:pt x="63881" y="12700"/>
                    <a:pt x="12700" y="65405"/>
                    <a:pt x="12700" y="131064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450772" y="5235778"/>
            <a:ext cx="4788846" cy="364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06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Solving Frozen Profiles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0772" y="5649811"/>
            <a:ext cx="9227639" cy="349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6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Prioritizes current interests so stale historical data doesn't dominate recommendations.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390945" y="6495898"/>
            <a:ext cx="224133" cy="1297934"/>
            <a:chOff x="0" y="0"/>
            <a:chExt cx="298844" cy="173057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6350" y="6350"/>
              <a:ext cx="286131" cy="1717929"/>
            </a:xfrm>
            <a:custGeom>
              <a:avLst/>
              <a:gdLst/>
              <a:ahLst/>
              <a:cxnLst/>
              <a:rect r="r" b="b" t="t" l="l"/>
              <a:pathLst>
                <a:path h="1717929" w="286131">
                  <a:moveTo>
                    <a:pt x="0" y="124714"/>
                  </a:moveTo>
                  <a:cubicBezTo>
                    <a:pt x="0" y="55753"/>
                    <a:pt x="53848" y="0"/>
                    <a:pt x="120269" y="0"/>
                  </a:cubicBezTo>
                  <a:lnTo>
                    <a:pt x="165862" y="0"/>
                  </a:lnTo>
                  <a:cubicBezTo>
                    <a:pt x="232283" y="0"/>
                    <a:pt x="286131" y="55753"/>
                    <a:pt x="286131" y="124714"/>
                  </a:cubicBezTo>
                  <a:lnTo>
                    <a:pt x="286131" y="1593215"/>
                  </a:lnTo>
                  <a:cubicBezTo>
                    <a:pt x="286131" y="1662049"/>
                    <a:pt x="232283" y="1717929"/>
                    <a:pt x="165862" y="1717929"/>
                  </a:cubicBezTo>
                  <a:lnTo>
                    <a:pt x="120269" y="1717929"/>
                  </a:lnTo>
                  <a:cubicBezTo>
                    <a:pt x="53848" y="1717929"/>
                    <a:pt x="0" y="1662176"/>
                    <a:pt x="0" y="1593215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98831" cy="1730629"/>
            </a:xfrm>
            <a:custGeom>
              <a:avLst/>
              <a:gdLst/>
              <a:ahLst/>
              <a:cxnLst/>
              <a:rect r="r" b="b" t="t" l="l"/>
              <a:pathLst>
                <a:path h="1730629" w="298831">
                  <a:moveTo>
                    <a:pt x="0" y="131064"/>
                  </a:moveTo>
                  <a:cubicBezTo>
                    <a:pt x="0" y="58928"/>
                    <a:pt x="56515" y="0"/>
                    <a:pt x="126619" y="0"/>
                  </a:cubicBezTo>
                  <a:lnTo>
                    <a:pt x="172212" y="0"/>
                  </a:lnTo>
                  <a:lnTo>
                    <a:pt x="172212" y="6350"/>
                  </a:lnTo>
                  <a:lnTo>
                    <a:pt x="172212" y="0"/>
                  </a:lnTo>
                  <a:lnTo>
                    <a:pt x="172212" y="6350"/>
                  </a:lnTo>
                  <a:lnTo>
                    <a:pt x="172212" y="0"/>
                  </a:lnTo>
                  <a:cubicBezTo>
                    <a:pt x="242316" y="0"/>
                    <a:pt x="298831" y="58928"/>
                    <a:pt x="298831" y="131064"/>
                  </a:cubicBezTo>
                  <a:lnTo>
                    <a:pt x="298831" y="1599565"/>
                  </a:lnTo>
                  <a:lnTo>
                    <a:pt x="292481" y="1599565"/>
                  </a:lnTo>
                  <a:lnTo>
                    <a:pt x="298831" y="1599565"/>
                  </a:lnTo>
                  <a:cubicBezTo>
                    <a:pt x="298831" y="1671701"/>
                    <a:pt x="242316" y="1730629"/>
                    <a:pt x="172212" y="1730629"/>
                  </a:cubicBezTo>
                  <a:lnTo>
                    <a:pt x="172212" y="1724279"/>
                  </a:lnTo>
                  <a:lnTo>
                    <a:pt x="172212" y="1730629"/>
                  </a:lnTo>
                  <a:lnTo>
                    <a:pt x="126619" y="1730629"/>
                  </a:lnTo>
                  <a:lnTo>
                    <a:pt x="126619" y="1724279"/>
                  </a:lnTo>
                  <a:lnTo>
                    <a:pt x="126619" y="1730629"/>
                  </a:lnTo>
                  <a:cubicBezTo>
                    <a:pt x="56515" y="1730629"/>
                    <a:pt x="0" y="1671701"/>
                    <a:pt x="0" y="1599565"/>
                  </a:cubicBezTo>
                  <a:lnTo>
                    <a:pt x="0" y="131064"/>
                  </a:lnTo>
                  <a:lnTo>
                    <a:pt x="6350" y="131064"/>
                  </a:lnTo>
                  <a:lnTo>
                    <a:pt x="0" y="131064"/>
                  </a:lnTo>
                  <a:moveTo>
                    <a:pt x="12700" y="131064"/>
                  </a:moveTo>
                  <a:lnTo>
                    <a:pt x="12700" y="1599565"/>
                  </a:lnTo>
                  <a:lnTo>
                    <a:pt x="6350" y="1599565"/>
                  </a:lnTo>
                  <a:lnTo>
                    <a:pt x="12700" y="1599565"/>
                  </a:lnTo>
                  <a:cubicBezTo>
                    <a:pt x="12700" y="1665097"/>
                    <a:pt x="63881" y="1717929"/>
                    <a:pt x="126619" y="1717929"/>
                  </a:cubicBezTo>
                  <a:lnTo>
                    <a:pt x="172212" y="1717929"/>
                  </a:lnTo>
                  <a:cubicBezTo>
                    <a:pt x="234950" y="1717929"/>
                    <a:pt x="286131" y="1665224"/>
                    <a:pt x="286131" y="1599565"/>
                  </a:cubicBezTo>
                  <a:lnTo>
                    <a:pt x="286131" y="131064"/>
                  </a:lnTo>
                  <a:lnTo>
                    <a:pt x="292481" y="131064"/>
                  </a:lnTo>
                  <a:lnTo>
                    <a:pt x="286131" y="131064"/>
                  </a:lnTo>
                  <a:cubicBezTo>
                    <a:pt x="286131" y="65405"/>
                    <a:pt x="234950" y="12700"/>
                    <a:pt x="172212" y="12700"/>
                  </a:cubicBezTo>
                  <a:lnTo>
                    <a:pt x="126619" y="12700"/>
                  </a:lnTo>
                  <a:lnTo>
                    <a:pt x="126619" y="6350"/>
                  </a:lnTo>
                  <a:lnTo>
                    <a:pt x="126619" y="12700"/>
                  </a:lnTo>
                  <a:cubicBezTo>
                    <a:pt x="63881" y="12700"/>
                    <a:pt x="12700" y="65405"/>
                    <a:pt x="12700" y="131064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772841" y="6686702"/>
            <a:ext cx="4485532" cy="364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06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Integrated in Training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72841" y="7100735"/>
            <a:ext cx="8905580" cy="349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6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Decay weights are applied during model training to adjust each rating's influence by age.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51580" y="7924352"/>
            <a:ext cx="9926841" cy="349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6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Result: recommendations reflect evolving user tastes with temporal sensitivity.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254023" y="595160"/>
            <a:ext cx="15779953" cy="1476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5"/>
              </a:lnSpc>
            </a:pPr>
            <a:r>
              <a:rPr lang="en-US" sz="4499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The Deployment Pivot — Solving ALS Environment Crash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254023" y="2556272"/>
            <a:ext cx="5160321" cy="6880327"/>
            <a:chOff x="0" y="0"/>
            <a:chExt cx="6880428" cy="9173769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6880479" cy="9173718"/>
            </a:xfrm>
            <a:custGeom>
              <a:avLst/>
              <a:gdLst/>
              <a:ahLst/>
              <a:cxnLst/>
              <a:rect r="r" b="b" t="t" l="l"/>
              <a:pathLst>
                <a:path h="9173718" w="6880479">
                  <a:moveTo>
                    <a:pt x="0" y="0"/>
                  </a:moveTo>
                  <a:lnTo>
                    <a:pt x="6880479" y="0"/>
                  </a:lnTo>
                  <a:lnTo>
                    <a:pt x="6880479" y="9173718"/>
                  </a:lnTo>
                  <a:lnTo>
                    <a:pt x="0" y="91737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45" t="0" r="-44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81673" y="3988441"/>
            <a:ext cx="2858691" cy="385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Problem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81673" y="4492076"/>
            <a:ext cx="10061677" cy="72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750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Binary incompatibility between NumPy builds in Python 3.12 caused the original ALS model to crash on the evaluator.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981673" y="5375672"/>
            <a:ext cx="2858691" cy="385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Approach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981673" y="5879306"/>
            <a:ext cx="10061677" cy="72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750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Implemented a Closure Factory wrapper that precomputes recommendations into a lightweight dictionary.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81673" y="6762902"/>
            <a:ext cx="2858691" cy="385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Result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81673" y="7266537"/>
            <a:ext cx="10061677" cy="72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750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Zero-dependency artifact using cloudpickle for stability; evaluator performs dictionary lookups instead of fragile matrix math.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82701" y="940298"/>
            <a:ext cx="16522598" cy="1624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87"/>
              </a:lnSpc>
            </a:pPr>
            <a:r>
              <a:rPr lang="en-US" sz="493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Validation, Metrics &amp; Performance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82701" y="3153223"/>
            <a:ext cx="10524230" cy="5893441"/>
            <a:chOff x="0" y="0"/>
            <a:chExt cx="14032306" cy="7857922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14032357" cy="7857871"/>
            </a:xfrm>
            <a:custGeom>
              <a:avLst/>
              <a:gdLst/>
              <a:ahLst/>
              <a:cxnLst/>
              <a:rect r="r" b="b" t="t" l="l"/>
              <a:pathLst>
                <a:path h="7857871" w="14032357">
                  <a:moveTo>
                    <a:pt x="0" y="0"/>
                  </a:moveTo>
                  <a:lnTo>
                    <a:pt x="14032357" y="0"/>
                  </a:lnTo>
                  <a:lnTo>
                    <a:pt x="14032357" y="7857871"/>
                  </a:lnTo>
                  <a:lnTo>
                    <a:pt x="0" y="78578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7" r="0" b="-17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031713" y="3224365"/>
            <a:ext cx="4913709" cy="413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Evaluation Protocol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031713" y="3776072"/>
            <a:ext cx="5382968" cy="122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93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Temporal split: 80/20 train/test with a leakage diagnostic to ensure future data isn't used in training.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031713" y="5210918"/>
            <a:ext cx="4246359" cy="413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Combined Score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31713" y="5762625"/>
            <a:ext cx="5382968" cy="122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93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The model achieved a Combined Score of 24.18% computed from the weighted metrics shown in the chart.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031713" y="7197481"/>
            <a:ext cx="4145756" cy="413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Business Impact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031713" y="7749178"/>
            <a:ext cx="5382968" cy="122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93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This hybrid approach improves novelty and retention, making it a superior tool for long-term user engagement.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5" y="9686925"/>
            <a:ext cx="2153260" cy="514350"/>
            <a:chOff x="0" y="0"/>
            <a:chExt cx="2871013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32707" y="977951"/>
            <a:ext cx="9564586" cy="17323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Conclusions &amp; Next Steps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18420" y="3071660"/>
            <a:ext cx="4685557" cy="3255616"/>
            <a:chOff x="0" y="0"/>
            <a:chExt cx="6247409" cy="434082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19050" y="19050"/>
              <a:ext cx="6209284" cy="4302633"/>
            </a:xfrm>
            <a:custGeom>
              <a:avLst/>
              <a:gdLst/>
              <a:ahLst/>
              <a:cxnLst/>
              <a:rect r="r" b="b" t="t" l="l"/>
              <a:pathLst>
                <a:path h="4302633" w="6209284">
                  <a:moveTo>
                    <a:pt x="0" y="149225"/>
                  </a:moveTo>
                  <a:cubicBezTo>
                    <a:pt x="0" y="66802"/>
                    <a:pt x="67056" y="0"/>
                    <a:pt x="149606" y="0"/>
                  </a:cubicBezTo>
                  <a:lnTo>
                    <a:pt x="6059678" y="0"/>
                  </a:lnTo>
                  <a:cubicBezTo>
                    <a:pt x="6142355" y="0"/>
                    <a:pt x="6209284" y="66802"/>
                    <a:pt x="6209284" y="149225"/>
                  </a:cubicBezTo>
                  <a:lnTo>
                    <a:pt x="6209284" y="4153408"/>
                  </a:lnTo>
                  <a:cubicBezTo>
                    <a:pt x="6209284" y="4235831"/>
                    <a:pt x="6142228" y="4302633"/>
                    <a:pt x="6059678" y="4302633"/>
                  </a:cubicBezTo>
                  <a:lnTo>
                    <a:pt x="149606" y="4302633"/>
                  </a:lnTo>
                  <a:cubicBezTo>
                    <a:pt x="66929" y="4302633"/>
                    <a:pt x="0" y="4235831"/>
                    <a:pt x="0" y="4153408"/>
                  </a:cubicBez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247384" cy="4340733"/>
            </a:xfrm>
            <a:custGeom>
              <a:avLst/>
              <a:gdLst/>
              <a:ahLst/>
              <a:cxnLst/>
              <a:rect r="r" b="b" t="t" l="l"/>
              <a:pathLst>
                <a:path h="4340733" w="6247384">
                  <a:moveTo>
                    <a:pt x="0" y="168275"/>
                  </a:moveTo>
                  <a:cubicBezTo>
                    <a:pt x="0" y="75311"/>
                    <a:pt x="75565" y="0"/>
                    <a:pt x="168656" y="0"/>
                  </a:cubicBezTo>
                  <a:lnTo>
                    <a:pt x="6078728" y="0"/>
                  </a:lnTo>
                  <a:lnTo>
                    <a:pt x="6078728" y="19050"/>
                  </a:lnTo>
                  <a:lnTo>
                    <a:pt x="6078728" y="0"/>
                  </a:lnTo>
                  <a:cubicBezTo>
                    <a:pt x="6171819" y="0"/>
                    <a:pt x="6247384" y="75311"/>
                    <a:pt x="6247384" y="168275"/>
                  </a:cubicBezTo>
                  <a:lnTo>
                    <a:pt x="6228334" y="168275"/>
                  </a:lnTo>
                  <a:lnTo>
                    <a:pt x="6247384" y="168275"/>
                  </a:lnTo>
                  <a:lnTo>
                    <a:pt x="6247384" y="4172458"/>
                  </a:lnTo>
                  <a:lnTo>
                    <a:pt x="6228334" y="4172458"/>
                  </a:lnTo>
                  <a:lnTo>
                    <a:pt x="6247384" y="4172458"/>
                  </a:lnTo>
                  <a:cubicBezTo>
                    <a:pt x="6247384" y="4265422"/>
                    <a:pt x="6171819" y="4340733"/>
                    <a:pt x="6078728" y="4340733"/>
                  </a:cubicBezTo>
                  <a:lnTo>
                    <a:pt x="6078728" y="4321683"/>
                  </a:lnTo>
                  <a:lnTo>
                    <a:pt x="6078728" y="4340733"/>
                  </a:lnTo>
                  <a:lnTo>
                    <a:pt x="168656" y="4340733"/>
                  </a:lnTo>
                  <a:lnTo>
                    <a:pt x="168656" y="4321683"/>
                  </a:lnTo>
                  <a:lnTo>
                    <a:pt x="168656" y="4340733"/>
                  </a:lnTo>
                  <a:cubicBezTo>
                    <a:pt x="75565" y="4340860"/>
                    <a:pt x="0" y="4265549"/>
                    <a:pt x="0" y="4172458"/>
                  </a:cubicBezTo>
                  <a:lnTo>
                    <a:pt x="0" y="168275"/>
                  </a:lnTo>
                  <a:lnTo>
                    <a:pt x="19050" y="168275"/>
                  </a:lnTo>
                  <a:lnTo>
                    <a:pt x="0" y="168275"/>
                  </a:lnTo>
                  <a:moveTo>
                    <a:pt x="38100" y="168275"/>
                  </a:moveTo>
                  <a:lnTo>
                    <a:pt x="38100" y="4172458"/>
                  </a:lnTo>
                  <a:lnTo>
                    <a:pt x="19050" y="4172458"/>
                  </a:lnTo>
                  <a:lnTo>
                    <a:pt x="38100" y="4172458"/>
                  </a:lnTo>
                  <a:cubicBezTo>
                    <a:pt x="38100" y="4244340"/>
                    <a:pt x="96520" y="4302633"/>
                    <a:pt x="168656" y="4302633"/>
                  </a:cubicBezTo>
                  <a:lnTo>
                    <a:pt x="6078728" y="4302633"/>
                  </a:lnTo>
                  <a:cubicBezTo>
                    <a:pt x="6150864" y="4302633"/>
                    <a:pt x="6209284" y="4244340"/>
                    <a:pt x="6209284" y="4172458"/>
                  </a:cubicBezTo>
                  <a:lnTo>
                    <a:pt x="6209284" y="168275"/>
                  </a:lnTo>
                  <a:cubicBezTo>
                    <a:pt x="6209284" y="96393"/>
                    <a:pt x="6150864" y="38100"/>
                    <a:pt x="6078728" y="38100"/>
                  </a:cubicBezTo>
                  <a:lnTo>
                    <a:pt x="168656" y="38100"/>
                  </a:lnTo>
                  <a:lnTo>
                    <a:pt x="168656" y="19050"/>
                  </a:lnTo>
                  <a:lnTo>
                    <a:pt x="168656" y="38100"/>
                  </a:lnTo>
                  <a:cubicBezTo>
                    <a:pt x="96520" y="38100"/>
                    <a:pt x="38100" y="96393"/>
                    <a:pt x="38100" y="168275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27687" y="3352352"/>
            <a:ext cx="4067023" cy="861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Robust Hybrid Design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27687" y="4277916"/>
            <a:ext cx="4067023" cy="1326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Three-layer simultaneous scoring balances personalization, latent structure, and diversity.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5825881" y="3071660"/>
            <a:ext cx="4685709" cy="3255616"/>
            <a:chOff x="0" y="0"/>
            <a:chExt cx="6247613" cy="434082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19050" y="19050"/>
              <a:ext cx="6209411" cy="4302633"/>
            </a:xfrm>
            <a:custGeom>
              <a:avLst/>
              <a:gdLst/>
              <a:ahLst/>
              <a:cxnLst/>
              <a:rect r="r" b="b" t="t" l="l"/>
              <a:pathLst>
                <a:path h="4302633" w="6209411">
                  <a:moveTo>
                    <a:pt x="0" y="149225"/>
                  </a:moveTo>
                  <a:cubicBezTo>
                    <a:pt x="0" y="66802"/>
                    <a:pt x="67056" y="0"/>
                    <a:pt x="149606" y="0"/>
                  </a:cubicBezTo>
                  <a:lnTo>
                    <a:pt x="6059805" y="0"/>
                  </a:lnTo>
                  <a:cubicBezTo>
                    <a:pt x="6142482" y="0"/>
                    <a:pt x="6209411" y="66802"/>
                    <a:pt x="6209411" y="149225"/>
                  </a:cubicBezTo>
                  <a:lnTo>
                    <a:pt x="6209411" y="4153408"/>
                  </a:lnTo>
                  <a:cubicBezTo>
                    <a:pt x="6209411" y="4235831"/>
                    <a:pt x="6142355" y="4302633"/>
                    <a:pt x="6059805" y="4302633"/>
                  </a:cubicBezTo>
                  <a:lnTo>
                    <a:pt x="149606" y="4302633"/>
                  </a:lnTo>
                  <a:cubicBezTo>
                    <a:pt x="66929" y="4302633"/>
                    <a:pt x="0" y="4235831"/>
                    <a:pt x="0" y="4153408"/>
                  </a:cubicBez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247511" cy="4340733"/>
            </a:xfrm>
            <a:custGeom>
              <a:avLst/>
              <a:gdLst/>
              <a:ahLst/>
              <a:cxnLst/>
              <a:rect r="r" b="b" t="t" l="l"/>
              <a:pathLst>
                <a:path h="4340733" w="6247511">
                  <a:moveTo>
                    <a:pt x="0" y="168275"/>
                  </a:moveTo>
                  <a:cubicBezTo>
                    <a:pt x="0" y="75311"/>
                    <a:pt x="75565" y="0"/>
                    <a:pt x="168656" y="0"/>
                  </a:cubicBezTo>
                  <a:lnTo>
                    <a:pt x="6078855" y="0"/>
                  </a:lnTo>
                  <a:lnTo>
                    <a:pt x="6078855" y="19050"/>
                  </a:lnTo>
                  <a:lnTo>
                    <a:pt x="6078855" y="0"/>
                  </a:lnTo>
                  <a:cubicBezTo>
                    <a:pt x="6171946" y="0"/>
                    <a:pt x="6247511" y="75311"/>
                    <a:pt x="6247511" y="168275"/>
                  </a:cubicBezTo>
                  <a:lnTo>
                    <a:pt x="6228461" y="168275"/>
                  </a:lnTo>
                  <a:lnTo>
                    <a:pt x="6247511" y="168275"/>
                  </a:lnTo>
                  <a:lnTo>
                    <a:pt x="6247511" y="4172458"/>
                  </a:lnTo>
                  <a:lnTo>
                    <a:pt x="6228461" y="4172458"/>
                  </a:lnTo>
                  <a:lnTo>
                    <a:pt x="6247511" y="4172458"/>
                  </a:lnTo>
                  <a:cubicBezTo>
                    <a:pt x="6247511" y="4265422"/>
                    <a:pt x="6171946" y="4340733"/>
                    <a:pt x="6078855" y="4340733"/>
                  </a:cubicBezTo>
                  <a:lnTo>
                    <a:pt x="6078855" y="4321683"/>
                  </a:lnTo>
                  <a:lnTo>
                    <a:pt x="6078855" y="4340733"/>
                  </a:lnTo>
                  <a:lnTo>
                    <a:pt x="168656" y="4340733"/>
                  </a:lnTo>
                  <a:lnTo>
                    <a:pt x="168656" y="4321683"/>
                  </a:lnTo>
                  <a:lnTo>
                    <a:pt x="168656" y="4340733"/>
                  </a:lnTo>
                  <a:cubicBezTo>
                    <a:pt x="75565" y="4340860"/>
                    <a:pt x="0" y="4265549"/>
                    <a:pt x="0" y="4172458"/>
                  </a:cubicBezTo>
                  <a:lnTo>
                    <a:pt x="0" y="168275"/>
                  </a:lnTo>
                  <a:lnTo>
                    <a:pt x="19050" y="168275"/>
                  </a:lnTo>
                  <a:lnTo>
                    <a:pt x="0" y="168275"/>
                  </a:lnTo>
                  <a:moveTo>
                    <a:pt x="38100" y="168275"/>
                  </a:moveTo>
                  <a:lnTo>
                    <a:pt x="38100" y="4172458"/>
                  </a:lnTo>
                  <a:lnTo>
                    <a:pt x="19050" y="4172458"/>
                  </a:lnTo>
                  <a:lnTo>
                    <a:pt x="38100" y="4172458"/>
                  </a:lnTo>
                  <a:cubicBezTo>
                    <a:pt x="38100" y="4244340"/>
                    <a:pt x="96520" y="4302633"/>
                    <a:pt x="168656" y="4302633"/>
                  </a:cubicBezTo>
                  <a:lnTo>
                    <a:pt x="6078855" y="4302633"/>
                  </a:lnTo>
                  <a:cubicBezTo>
                    <a:pt x="6150991" y="4302633"/>
                    <a:pt x="6209411" y="4244340"/>
                    <a:pt x="6209411" y="4172458"/>
                  </a:cubicBezTo>
                  <a:lnTo>
                    <a:pt x="6209411" y="168275"/>
                  </a:lnTo>
                  <a:cubicBezTo>
                    <a:pt x="6209411" y="96393"/>
                    <a:pt x="6150991" y="38100"/>
                    <a:pt x="6078855" y="38100"/>
                  </a:cubicBezTo>
                  <a:lnTo>
                    <a:pt x="168656" y="38100"/>
                  </a:lnTo>
                  <a:lnTo>
                    <a:pt x="168656" y="19050"/>
                  </a:lnTo>
                  <a:lnTo>
                    <a:pt x="168656" y="38100"/>
                  </a:lnTo>
                  <a:cubicBezTo>
                    <a:pt x="96520" y="38100"/>
                    <a:pt x="38100" y="96393"/>
                    <a:pt x="38100" y="168275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6135138" y="3352352"/>
            <a:ext cx="4067175" cy="861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Operational Stability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135138" y="4277916"/>
            <a:ext cx="4067175" cy="1740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Closure Factory + cloudpickle yields a zero-dependency deployment resilient to environment mismatches.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918420" y="6549180"/>
            <a:ext cx="9593161" cy="2012156"/>
            <a:chOff x="0" y="0"/>
            <a:chExt cx="12790881" cy="268287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19050" y="19050"/>
              <a:ext cx="12752832" cy="2644775"/>
            </a:xfrm>
            <a:custGeom>
              <a:avLst/>
              <a:gdLst/>
              <a:ahLst/>
              <a:cxnLst/>
              <a:rect r="r" b="b" t="t" l="l"/>
              <a:pathLst>
                <a:path h="2644775" w="12752832">
                  <a:moveTo>
                    <a:pt x="0" y="149225"/>
                  </a:moveTo>
                  <a:cubicBezTo>
                    <a:pt x="0" y="66802"/>
                    <a:pt x="67564" y="0"/>
                    <a:pt x="151003" y="0"/>
                  </a:cubicBezTo>
                  <a:lnTo>
                    <a:pt x="12601829" y="0"/>
                  </a:lnTo>
                  <a:cubicBezTo>
                    <a:pt x="12685141" y="0"/>
                    <a:pt x="12752832" y="66802"/>
                    <a:pt x="12752832" y="149225"/>
                  </a:cubicBezTo>
                  <a:lnTo>
                    <a:pt x="12752832" y="2495550"/>
                  </a:lnTo>
                  <a:cubicBezTo>
                    <a:pt x="12752832" y="2577973"/>
                    <a:pt x="12685268" y="2644775"/>
                    <a:pt x="12601829" y="2644775"/>
                  </a:cubicBezTo>
                  <a:lnTo>
                    <a:pt x="151003" y="2644775"/>
                  </a:lnTo>
                  <a:cubicBezTo>
                    <a:pt x="67564" y="2644775"/>
                    <a:pt x="0" y="2577973"/>
                    <a:pt x="0" y="2495550"/>
                  </a:cubicBez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2790932" cy="2682875"/>
            </a:xfrm>
            <a:custGeom>
              <a:avLst/>
              <a:gdLst/>
              <a:ahLst/>
              <a:cxnLst/>
              <a:rect r="r" b="b" t="t" l="l"/>
              <a:pathLst>
                <a:path h="2682875" w="12790932">
                  <a:moveTo>
                    <a:pt x="0" y="168275"/>
                  </a:moveTo>
                  <a:cubicBezTo>
                    <a:pt x="0" y="75184"/>
                    <a:pt x="76327" y="0"/>
                    <a:pt x="170053" y="0"/>
                  </a:cubicBezTo>
                  <a:lnTo>
                    <a:pt x="12620879" y="0"/>
                  </a:lnTo>
                  <a:lnTo>
                    <a:pt x="12620879" y="19050"/>
                  </a:lnTo>
                  <a:lnTo>
                    <a:pt x="12620879" y="0"/>
                  </a:lnTo>
                  <a:cubicBezTo>
                    <a:pt x="12714605" y="0"/>
                    <a:pt x="12790932" y="75184"/>
                    <a:pt x="12790932" y="168275"/>
                  </a:cubicBezTo>
                  <a:lnTo>
                    <a:pt x="12771882" y="168275"/>
                  </a:lnTo>
                  <a:lnTo>
                    <a:pt x="12790932" y="168275"/>
                  </a:lnTo>
                  <a:lnTo>
                    <a:pt x="12790932" y="2514600"/>
                  </a:lnTo>
                  <a:lnTo>
                    <a:pt x="12771882" y="2514600"/>
                  </a:lnTo>
                  <a:lnTo>
                    <a:pt x="12790932" y="2514600"/>
                  </a:lnTo>
                  <a:cubicBezTo>
                    <a:pt x="12790932" y="2607691"/>
                    <a:pt x="12714605" y="2682875"/>
                    <a:pt x="12620879" y="2682875"/>
                  </a:cubicBezTo>
                  <a:lnTo>
                    <a:pt x="12620879" y="2663825"/>
                  </a:lnTo>
                  <a:lnTo>
                    <a:pt x="12620879" y="2682875"/>
                  </a:lnTo>
                  <a:lnTo>
                    <a:pt x="170053" y="2682875"/>
                  </a:lnTo>
                  <a:lnTo>
                    <a:pt x="170053" y="2663825"/>
                  </a:lnTo>
                  <a:lnTo>
                    <a:pt x="170053" y="2682875"/>
                  </a:lnTo>
                  <a:cubicBezTo>
                    <a:pt x="76327" y="2682875"/>
                    <a:pt x="0" y="2607691"/>
                    <a:pt x="0" y="2514600"/>
                  </a:cubicBezTo>
                  <a:lnTo>
                    <a:pt x="0" y="168275"/>
                  </a:lnTo>
                  <a:lnTo>
                    <a:pt x="19050" y="168275"/>
                  </a:lnTo>
                  <a:lnTo>
                    <a:pt x="0" y="168275"/>
                  </a:lnTo>
                  <a:moveTo>
                    <a:pt x="38100" y="168275"/>
                  </a:moveTo>
                  <a:lnTo>
                    <a:pt x="38100" y="2514600"/>
                  </a:lnTo>
                  <a:lnTo>
                    <a:pt x="19050" y="2514600"/>
                  </a:lnTo>
                  <a:lnTo>
                    <a:pt x="38100" y="2514600"/>
                  </a:lnTo>
                  <a:cubicBezTo>
                    <a:pt x="38100" y="2586355"/>
                    <a:pt x="96901" y="2644775"/>
                    <a:pt x="170053" y="2644775"/>
                  </a:cubicBezTo>
                  <a:lnTo>
                    <a:pt x="12620879" y="2644775"/>
                  </a:lnTo>
                  <a:cubicBezTo>
                    <a:pt x="12693904" y="2644775"/>
                    <a:pt x="12752832" y="2586228"/>
                    <a:pt x="12752832" y="2514600"/>
                  </a:cubicBezTo>
                  <a:lnTo>
                    <a:pt x="12752832" y="168275"/>
                  </a:lnTo>
                  <a:cubicBezTo>
                    <a:pt x="12752832" y="96520"/>
                    <a:pt x="12694031" y="38100"/>
                    <a:pt x="12620879" y="38100"/>
                  </a:cubicBezTo>
                  <a:lnTo>
                    <a:pt x="170053" y="38100"/>
                  </a:lnTo>
                  <a:lnTo>
                    <a:pt x="170053" y="19050"/>
                  </a:lnTo>
                  <a:lnTo>
                    <a:pt x="170053" y="38100"/>
                  </a:lnTo>
                  <a:cubicBezTo>
                    <a:pt x="96901" y="38100"/>
                    <a:pt x="38100" y="96647"/>
                    <a:pt x="38100" y="168275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227687" y="6829873"/>
            <a:ext cx="3331216" cy="444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Future Work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27687" y="7339165"/>
            <a:ext cx="8974636" cy="912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Refine decay half-life, experiment with alternative diversity coefficients, and scale evaluation across live A/B tests.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32707" y="8743055"/>
            <a:ext cx="9564586" cy="499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Contact: M2 Data Analytics for Business — project brief available on request.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DAHBrZmnFD0</dc:identifier>
  <dcterms:modified xsi:type="dcterms:W3CDTF">2011-08-01T06:04:30Z</dcterms:modified>
  <cp:revision>1</cp:revision>
  <dc:title>Advanced-Hybrid-Recommendation-Architectures-From-Latent-Space-to-Deployment.pptx</dc:title>
</cp:coreProperties>
</file>

<file path=docProps/thumbnail.jpeg>
</file>